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6" r:id="rId8"/>
    <p:sldId id="277" r:id="rId9"/>
    <p:sldId id="278" r:id="rId10"/>
    <p:sldId id="274" r:id="rId11"/>
    <p:sldId id="280" r:id="rId12"/>
    <p:sldId id="272" r:id="rId13"/>
    <p:sldId id="279" r:id="rId14"/>
    <p:sldId id="275"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756"/>
    <p:restoredTop sz="94591"/>
  </p:normalViewPr>
  <p:slideViewPr>
    <p:cSldViewPr snapToGrid="0" snapToObjects="1">
      <p:cViewPr varScale="1">
        <p:scale>
          <a:sx n="69" d="100"/>
          <a:sy n="69" d="100"/>
        </p:scale>
        <p:origin x="1352" y="584"/>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345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8016733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18.png"/><Relationship Id="rId9" Type="http://schemas.openxmlformats.org/officeDocument/2006/relationships/image" Target="../media/image8.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5</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210129" y="3226831"/>
            <a:ext cx="6968254"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25</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10th March </a:t>
            </a:r>
            <a:r>
              <a:rPr dirty="0">
                <a:latin typeface="Gill Sans MT" panose="020B0502020104020203" pitchFamily="34" charset="77"/>
              </a:rPr>
              <a:t>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28148" y="1309202"/>
            <a:ext cx="196207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delay</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endParaRPr dirty="0">
              <a:latin typeface="Gill Sans MT" panose="020B0502020104020203" pitchFamily="34" charset="77"/>
            </a:endParaRPr>
          </a:p>
        </p:txBody>
      </p:sp>
      <p:sp>
        <p:nvSpPr>
          <p:cNvPr id="155" name="The was a tear in Freddie’s new school jumper."/>
          <p:cNvSpPr txBox="1"/>
          <p:nvPr/>
        </p:nvSpPr>
        <p:spPr>
          <a:xfrm>
            <a:off x="0" y="666808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Cook apologised for the </a:t>
            </a:r>
            <a:r>
              <a:rPr lang="en-GB" b="1" dirty="0"/>
              <a:t>delay</a:t>
            </a:r>
            <a:r>
              <a:rPr lang="en-GB" dirty="0"/>
              <a:t> in starting the lesson.</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de-lay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1214786926"/>
              </p:ext>
            </p:extLst>
          </p:nvPr>
        </p:nvGraphicFramePr>
        <p:xfrm>
          <a:off x="5110" y="757949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suspend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permit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briefly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impede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allow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4" name="TextBox 3">
            <a:extLst>
              <a:ext uri="{FF2B5EF4-FFF2-40B4-BE49-F238E27FC236}">
                <a16:creationId xmlns:a16="http://schemas.microsoft.com/office/drawing/2014/main" id="{3144F4F8-1C1C-CBB6-F6F5-8A617E950562}"/>
              </a:ext>
            </a:extLst>
          </p:cNvPr>
          <p:cNvSpPr txBox="1"/>
          <p:nvPr/>
        </p:nvSpPr>
        <p:spPr>
          <a:xfrm>
            <a:off x="406766" y="4078638"/>
            <a:ext cx="7799909"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delay doing something, you do not do it immediately or at the planned or expected time, but you leave it until later.</a:t>
            </a:r>
          </a:p>
        </p:txBody>
      </p:sp>
      <p:pic>
        <p:nvPicPr>
          <p:cNvPr id="2" name="Picture 1">
            <a:extLst>
              <a:ext uri="{FF2B5EF4-FFF2-40B4-BE49-F238E27FC236}">
                <a16:creationId xmlns:a16="http://schemas.microsoft.com/office/drawing/2014/main" id="{8F225905-FA22-C484-AF83-CF13D890E271}"/>
              </a:ext>
            </a:extLst>
          </p:cNvPr>
          <p:cNvPicPr>
            <a:picLocks noChangeAspect="1"/>
          </p:cNvPicPr>
          <p:nvPr/>
        </p:nvPicPr>
        <p:blipFill>
          <a:blip r:embed="rId4"/>
          <a:stretch>
            <a:fillRect/>
          </a:stretch>
        </p:blipFill>
        <p:spPr>
          <a:xfrm>
            <a:off x="8848814" y="2775544"/>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28834" y="1339979"/>
            <a:ext cx="1934825"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erase</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15023" y="4221545"/>
            <a:ext cx="719666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erase something such as writing or a mark, you remove it, usually by rubbing it with a cloth.</a:t>
            </a:r>
          </a:p>
        </p:txBody>
      </p:sp>
      <p:sp>
        <p:nvSpPr>
          <p:cNvPr id="155" name="The was a tear in Freddie’s new school jumper."/>
          <p:cNvSpPr txBox="1"/>
          <p:nvPr/>
        </p:nvSpPr>
        <p:spPr>
          <a:xfrm>
            <a:off x="0" y="6604448"/>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Kim tried to </a:t>
            </a:r>
            <a:r>
              <a:rPr lang="en-GB" sz="4000" b="1" dirty="0">
                <a:latin typeface="Gill Sans MT" panose="020B0502020104020203" pitchFamily="34" charset="77"/>
              </a:rPr>
              <a:t>erase</a:t>
            </a:r>
            <a:r>
              <a:rPr lang="en-GB" sz="4000" dirty="0">
                <a:latin typeface="Gill Sans MT" panose="020B0502020104020203" pitchFamily="34" charset="77"/>
              </a:rPr>
              <a:t> her mistake.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e-rase)</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219144559"/>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delete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build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completely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abolish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ratify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place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easily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9120327D-E580-7F40-0AF0-AB698800367A}"/>
              </a:ext>
            </a:extLst>
          </p:cNvPr>
          <p:cNvPicPr>
            <a:picLocks noChangeAspect="1"/>
          </p:cNvPicPr>
          <p:nvPr/>
        </p:nvPicPr>
        <p:blipFill>
          <a:blip r:embed="rId4"/>
          <a:stretch>
            <a:fillRect/>
          </a:stretch>
        </p:blipFill>
        <p:spPr>
          <a:xfrm>
            <a:off x="8826019" y="2845797"/>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13586" y="1309202"/>
            <a:ext cx="299120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courage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a:t>
            </a:r>
            <a:endParaRPr dirty="0">
              <a:latin typeface="Gill Sans MT" panose="020B0502020104020203" pitchFamily="34" charset="77"/>
            </a:endParaRPr>
          </a:p>
        </p:txBody>
      </p:sp>
      <p:sp>
        <p:nvSpPr>
          <p:cNvPr id="155" name="The was a tear in Freddie’s new school jumper."/>
          <p:cNvSpPr txBox="1"/>
          <p:nvPr/>
        </p:nvSpPr>
        <p:spPr>
          <a:xfrm>
            <a:off x="0" y="672598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Arlo showed great </a:t>
            </a:r>
            <a:r>
              <a:rPr lang="en-GB" b="1" dirty="0"/>
              <a:t>courage</a:t>
            </a:r>
            <a:r>
              <a:rPr lang="en-GB" dirty="0"/>
              <a:t> when he presented.</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(cour-age)</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909420566"/>
              </p:ext>
            </p:extLst>
          </p:nvPr>
        </p:nvGraphicFramePr>
        <p:xfrm>
          <a:off x="5110" y="767280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daring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cowardice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great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valour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meekness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inner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814372" y="266377"/>
            <a:ext cx="10881184"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620117" y="4065515"/>
            <a:ext cx="7232965"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Courage is the quality shown by someone who decides to do something difficult or dangerous, even though they may be afraid.</a:t>
            </a:r>
          </a:p>
        </p:txBody>
      </p:sp>
      <p:pic>
        <p:nvPicPr>
          <p:cNvPr id="3" name="Picture 2">
            <a:extLst>
              <a:ext uri="{FF2B5EF4-FFF2-40B4-BE49-F238E27FC236}">
                <a16:creationId xmlns:a16="http://schemas.microsoft.com/office/drawing/2014/main" id="{08938D77-BAC9-A187-346F-6714D875F1C2}"/>
              </a:ext>
            </a:extLst>
          </p:cNvPr>
          <p:cNvPicPr>
            <a:picLocks noChangeAspect="1"/>
          </p:cNvPicPr>
          <p:nvPr/>
        </p:nvPicPr>
        <p:blipFill>
          <a:blip r:embed="rId4"/>
          <a:stretch>
            <a:fillRect/>
          </a:stretch>
        </p:blipFill>
        <p:spPr>
          <a:xfrm>
            <a:off x="8685992" y="2940330"/>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22079" y="1304757"/>
            <a:ext cx="286937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anxious</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0" y="663078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were </a:t>
            </a:r>
            <a:r>
              <a:rPr lang="en-GB" b="1" dirty="0"/>
              <a:t>anxious</a:t>
            </a:r>
            <a:r>
              <a:rPr lang="en-GB" dirty="0"/>
              <a:t> about the test.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86261" y="2165061"/>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anx-ious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04682165"/>
              </p:ext>
            </p:extLst>
          </p:nvPr>
        </p:nvGraphicFramePr>
        <p:xfrm>
          <a:off x="5110" y="759805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afraid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calm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visibly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concerned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courageous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increasingly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3AC8A135-D086-3153-77AD-98B34A88836B}"/>
              </a:ext>
            </a:extLst>
          </p:cNvPr>
          <p:cNvSpPr txBox="1"/>
          <p:nvPr/>
        </p:nvSpPr>
        <p:spPr>
          <a:xfrm>
            <a:off x="318347" y="3881562"/>
            <a:ext cx="7759526"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are anxious to do something or anxious that something should happen, you very much want to do it or very much want it to happen.</a:t>
            </a:r>
          </a:p>
        </p:txBody>
      </p:sp>
      <p:pic>
        <p:nvPicPr>
          <p:cNvPr id="4" name="Picture 3">
            <a:extLst>
              <a:ext uri="{FF2B5EF4-FFF2-40B4-BE49-F238E27FC236}">
                <a16:creationId xmlns:a16="http://schemas.microsoft.com/office/drawing/2014/main" id="{A87485D8-83AD-5DC3-F09C-B8C0CC4CF720}"/>
              </a:ext>
            </a:extLst>
          </p:cNvPr>
          <p:cNvPicPr>
            <a:picLocks noChangeAspect="1"/>
          </p:cNvPicPr>
          <p:nvPr/>
        </p:nvPicPr>
        <p:blipFill>
          <a:blip r:embed="rId4"/>
          <a:stretch>
            <a:fillRect/>
          </a:stretch>
        </p:blipFill>
        <p:spPr>
          <a:xfrm>
            <a:off x="8872467" y="2836979"/>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4" y="281765"/>
            <a:ext cx="1057982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37986" y="1339979"/>
            <a:ext cx="2542363"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discard</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0317" y="4233362"/>
            <a:ext cx="6554201"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discard something, you get rid of it because you no longer want it or need it.</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Phil </a:t>
            </a:r>
            <a:r>
              <a:rPr lang="en-GB" b="1" dirty="0"/>
              <a:t>discarded</a:t>
            </a:r>
            <a:r>
              <a:rPr lang="en-GB" dirty="0"/>
              <a:t> his first draft of writing.</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dis-card</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173330782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abandon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accept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regard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hastily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neglect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retain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bombard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0D14AC92-65DE-4EE8-6936-775E0FE07A8B}"/>
              </a:ext>
            </a:extLst>
          </p:cNvPr>
          <p:cNvPicPr>
            <a:picLocks noChangeAspect="1"/>
          </p:cNvPicPr>
          <p:nvPr/>
        </p:nvPicPr>
        <p:blipFill>
          <a:blip r:embed="rId4"/>
          <a:stretch>
            <a:fillRect/>
          </a:stretch>
        </p:blipFill>
        <p:spPr>
          <a:xfrm>
            <a:off x="8251340" y="3054209"/>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211006036"/>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cling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glum</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deal</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wrap</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30736532"/>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delay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courage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erase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discard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426566629"/>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cling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deal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glum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mutter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wrap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834082942"/>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make a ***, do a ***, or cut a ***, you complete an agreement or an arrangement with someone, especially in business.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you speak very quietly so that you cannot easily be heard, often because you are complaining about something.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When you *** something such as a piece of paper or cloth round another thing, you put it around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Someone who is *** is sad and quiet because they are disappointed or unhappy about something.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 to someone or something, you hold onto them tightly.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DC59E4E5-5A86-A437-65C4-68B4048F13E8}"/>
              </a:ext>
            </a:extLst>
          </p:cNvPr>
          <p:cNvPicPr>
            <a:picLocks noChangeAspect="1"/>
          </p:cNvPicPr>
          <p:nvPr/>
        </p:nvPicPr>
        <p:blipFill>
          <a:blip r:embed="rId5"/>
          <a:stretch>
            <a:fillRect/>
          </a:stretch>
        </p:blipFill>
        <p:spPr>
          <a:xfrm>
            <a:off x="11281661" y="2820893"/>
            <a:ext cx="729130" cy="729130"/>
          </a:xfrm>
          <a:prstGeom prst="rect">
            <a:avLst/>
          </a:prstGeom>
        </p:spPr>
      </p:pic>
      <p:pic>
        <p:nvPicPr>
          <p:cNvPr id="3" name="Picture 2">
            <a:extLst>
              <a:ext uri="{FF2B5EF4-FFF2-40B4-BE49-F238E27FC236}">
                <a16:creationId xmlns:a16="http://schemas.microsoft.com/office/drawing/2014/main" id="{F2551530-3C03-440C-3DEC-272FD11CFCA8}"/>
              </a:ext>
            </a:extLst>
          </p:cNvPr>
          <p:cNvPicPr>
            <a:picLocks noChangeAspect="1"/>
          </p:cNvPicPr>
          <p:nvPr/>
        </p:nvPicPr>
        <p:blipFill>
          <a:blip r:embed="rId6"/>
          <a:stretch>
            <a:fillRect/>
          </a:stretch>
        </p:blipFill>
        <p:spPr>
          <a:xfrm>
            <a:off x="11296365" y="6753716"/>
            <a:ext cx="818776" cy="818776"/>
          </a:xfrm>
          <a:prstGeom prst="rect">
            <a:avLst/>
          </a:prstGeom>
        </p:spPr>
      </p:pic>
      <p:pic>
        <p:nvPicPr>
          <p:cNvPr id="5" name="Picture 4">
            <a:extLst>
              <a:ext uri="{FF2B5EF4-FFF2-40B4-BE49-F238E27FC236}">
                <a16:creationId xmlns:a16="http://schemas.microsoft.com/office/drawing/2014/main" id="{11B4490F-7EFF-1921-7B62-8D7341797BCF}"/>
              </a:ext>
            </a:extLst>
          </p:cNvPr>
          <p:cNvPicPr>
            <a:picLocks noChangeAspect="1"/>
          </p:cNvPicPr>
          <p:nvPr/>
        </p:nvPicPr>
        <p:blipFill>
          <a:blip r:embed="rId7"/>
          <a:stretch>
            <a:fillRect/>
          </a:stretch>
        </p:blipFill>
        <p:spPr>
          <a:xfrm>
            <a:off x="11236838" y="4197316"/>
            <a:ext cx="818776" cy="818776"/>
          </a:xfrm>
          <a:prstGeom prst="rect">
            <a:avLst/>
          </a:prstGeom>
        </p:spPr>
      </p:pic>
      <p:pic>
        <p:nvPicPr>
          <p:cNvPr id="6" name="Picture 5">
            <a:extLst>
              <a:ext uri="{FF2B5EF4-FFF2-40B4-BE49-F238E27FC236}">
                <a16:creationId xmlns:a16="http://schemas.microsoft.com/office/drawing/2014/main" id="{C8F946B9-68EC-E6A4-EA93-31BCA7C146F5}"/>
              </a:ext>
            </a:extLst>
          </p:cNvPr>
          <p:cNvPicPr>
            <a:picLocks noChangeAspect="1"/>
          </p:cNvPicPr>
          <p:nvPr/>
        </p:nvPicPr>
        <p:blipFill>
          <a:blip r:embed="rId8"/>
          <a:stretch>
            <a:fillRect/>
          </a:stretch>
        </p:blipFill>
        <p:spPr>
          <a:xfrm>
            <a:off x="11173889" y="5352690"/>
            <a:ext cx="822919" cy="822919"/>
          </a:xfrm>
          <a:prstGeom prst="rect">
            <a:avLst/>
          </a:prstGeom>
        </p:spPr>
      </p:pic>
      <p:pic>
        <p:nvPicPr>
          <p:cNvPr id="7" name="Picture 6">
            <a:extLst>
              <a:ext uri="{FF2B5EF4-FFF2-40B4-BE49-F238E27FC236}">
                <a16:creationId xmlns:a16="http://schemas.microsoft.com/office/drawing/2014/main" id="{B8AF9DA8-1AFB-5521-4FE4-D8522B8996D5}"/>
              </a:ext>
            </a:extLst>
          </p:cNvPr>
          <p:cNvPicPr>
            <a:picLocks noChangeAspect="1"/>
          </p:cNvPicPr>
          <p:nvPr/>
        </p:nvPicPr>
        <p:blipFill>
          <a:blip r:embed="rId9"/>
          <a:stretch>
            <a:fillRect/>
          </a:stretch>
        </p:blipFill>
        <p:spPr>
          <a:xfrm>
            <a:off x="11236837" y="7973585"/>
            <a:ext cx="818777" cy="818777"/>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260430982"/>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delay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erase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courage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anxious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discard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531643172"/>
              </p:ext>
            </p:extLst>
          </p:nvPr>
        </p:nvGraphicFramePr>
        <p:xfrm>
          <a:off x="5307795" y="1251704"/>
          <a:ext cx="4947829" cy="7751328"/>
        </p:xfrm>
        <a:graphic>
          <a:graphicData uri="http://schemas.openxmlformats.org/drawingml/2006/table">
            <a:tbl>
              <a:tblPr firstRow="1" bandRow="1">
                <a:tableStyleId>{5940675A-B579-460E-94D1-54222C63F5DA}</a:tableStyleId>
              </a:tblPr>
              <a:tblGrid>
                <a:gridCol w="4947829">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 something, you get rid of it because you no longer want it or need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 is the quality shown by someone who decides to do something difficult or dangerous, even though they may be afraid.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doing something, you do not do it immediately or at the planned or expected time, but you leave it until later.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are *** to do something or *** that something should happen, you very much want to do it or very much want it to happen.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 something such as writing or a mark, you remove it, usually by rubbing it with a cloth.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DE76ABFD-FF44-9978-9A5D-5AE5E79BC160}"/>
              </a:ext>
            </a:extLst>
          </p:cNvPr>
          <p:cNvPicPr>
            <a:picLocks noChangeAspect="1"/>
          </p:cNvPicPr>
          <p:nvPr/>
        </p:nvPicPr>
        <p:blipFill>
          <a:blip r:embed="rId5"/>
          <a:stretch>
            <a:fillRect/>
          </a:stretch>
        </p:blipFill>
        <p:spPr>
          <a:xfrm>
            <a:off x="11077202" y="5373278"/>
            <a:ext cx="933589" cy="933589"/>
          </a:xfrm>
          <a:prstGeom prst="rect">
            <a:avLst/>
          </a:prstGeom>
        </p:spPr>
      </p:pic>
      <p:pic>
        <p:nvPicPr>
          <p:cNvPr id="3" name="Picture 2">
            <a:extLst>
              <a:ext uri="{FF2B5EF4-FFF2-40B4-BE49-F238E27FC236}">
                <a16:creationId xmlns:a16="http://schemas.microsoft.com/office/drawing/2014/main" id="{9D4EB795-060A-D336-A6E7-D0833445A5B7}"/>
              </a:ext>
            </a:extLst>
          </p:cNvPr>
          <p:cNvPicPr>
            <a:picLocks noChangeAspect="1"/>
          </p:cNvPicPr>
          <p:nvPr/>
        </p:nvPicPr>
        <p:blipFill>
          <a:blip r:embed="rId6"/>
          <a:stretch>
            <a:fillRect/>
          </a:stretch>
        </p:blipFill>
        <p:spPr>
          <a:xfrm>
            <a:off x="11198481" y="2790446"/>
            <a:ext cx="794871" cy="794871"/>
          </a:xfrm>
          <a:prstGeom prst="rect">
            <a:avLst/>
          </a:prstGeom>
        </p:spPr>
      </p:pic>
      <p:pic>
        <p:nvPicPr>
          <p:cNvPr id="5" name="Picture 4">
            <a:extLst>
              <a:ext uri="{FF2B5EF4-FFF2-40B4-BE49-F238E27FC236}">
                <a16:creationId xmlns:a16="http://schemas.microsoft.com/office/drawing/2014/main" id="{70DF034A-AE0C-3BEC-CF83-38AF0CD19E0A}"/>
              </a:ext>
            </a:extLst>
          </p:cNvPr>
          <p:cNvPicPr>
            <a:picLocks noChangeAspect="1"/>
          </p:cNvPicPr>
          <p:nvPr/>
        </p:nvPicPr>
        <p:blipFill>
          <a:blip r:embed="rId7"/>
          <a:stretch>
            <a:fillRect/>
          </a:stretch>
        </p:blipFill>
        <p:spPr>
          <a:xfrm>
            <a:off x="11048161" y="3943210"/>
            <a:ext cx="933590" cy="933590"/>
          </a:xfrm>
          <a:prstGeom prst="rect">
            <a:avLst/>
          </a:prstGeom>
        </p:spPr>
      </p:pic>
      <p:pic>
        <p:nvPicPr>
          <p:cNvPr id="6" name="Picture 5">
            <a:extLst>
              <a:ext uri="{FF2B5EF4-FFF2-40B4-BE49-F238E27FC236}">
                <a16:creationId xmlns:a16="http://schemas.microsoft.com/office/drawing/2014/main" id="{B5F0B9F6-4512-6488-F9F5-DDF1D6F94465}"/>
              </a:ext>
            </a:extLst>
          </p:cNvPr>
          <p:cNvPicPr>
            <a:picLocks noChangeAspect="1"/>
          </p:cNvPicPr>
          <p:nvPr/>
        </p:nvPicPr>
        <p:blipFill>
          <a:blip r:embed="rId8"/>
          <a:stretch>
            <a:fillRect/>
          </a:stretch>
        </p:blipFill>
        <p:spPr>
          <a:xfrm>
            <a:off x="11060744" y="6565895"/>
            <a:ext cx="908424" cy="908424"/>
          </a:xfrm>
          <a:prstGeom prst="rect">
            <a:avLst/>
          </a:prstGeom>
        </p:spPr>
      </p:pic>
      <p:pic>
        <p:nvPicPr>
          <p:cNvPr id="7" name="Picture 6">
            <a:extLst>
              <a:ext uri="{FF2B5EF4-FFF2-40B4-BE49-F238E27FC236}">
                <a16:creationId xmlns:a16="http://schemas.microsoft.com/office/drawing/2014/main" id="{9686D8DC-1747-F846-BC4A-F50387FB279F}"/>
              </a:ext>
            </a:extLst>
          </p:cNvPr>
          <p:cNvPicPr>
            <a:picLocks noChangeAspect="1"/>
          </p:cNvPicPr>
          <p:nvPr/>
        </p:nvPicPr>
        <p:blipFill>
          <a:blip r:embed="rId9"/>
          <a:stretch>
            <a:fillRect/>
          </a:stretch>
        </p:blipFill>
        <p:spPr>
          <a:xfrm>
            <a:off x="11077804" y="7897316"/>
            <a:ext cx="1007070" cy="1007070"/>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3254059" y="4021403"/>
            <a:ext cx="1295227"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deal</a:t>
            </a:r>
            <a:endParaRPr dirty="0">
              <a:latin typeface="Gill Sans MT" panose="020B0502020104020203" pitchFamily="34" charset="77"/>
            </a:endParaRPr>
          </a:p>
        </p:txBody>
      </p:sp>
      <p:sp>
        <p:nvSpPr>
          <p:cNvPr id="135" name="spare"/>
          <p:cNvSpPr txBox="1"/>
          <p:nvPr/>
        </p:nvSpPr>
        <p:spPr>
          <a:xfrm>
            <a:off x="3125820" y="4857999"/>
            <a:ext cx="155170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glum</a:t>
            </a:r>
            <a:endParaRPr b="1" dirty="0">
              <a:latin typeface="Gill Sans MT" panose="020B0502020104020203" pitchFamily="34" charset="77"/>
              <a:sym typeface="American Typewriter"/>
            </a:endParaRPr>
          </a:p>
        </p:txBody>
      </p:sp>
      <p:sp>
        <p:nvSpPr>
          <p:cNvPr id="136" name="chipped"/>
          <p:cNvSpPr txBox="1"/>
          <p:nvPr/>
        </p:nvSpPr>
        <p:spPr>
          <a:xfrm>
            <a:off x="2818047" y="5712238"/>
            <a:ext cx="2167260"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mutter</a:t>
            </a:r>
            <a:endParaRPr dirty="0">
              <a:latin typeface="Gill Sans MT" panose="020B0502020104020203" pitchFamily="34" charset="77"/>
            </a:endParaRPr>
          </a:p>
        </p:txBody>
      </p:sp>
      <p:sp>
        <p:nvSpPr>
          <p:cNvPr id="137" name="lift"/>
          <p:cNvSpPr txBox="1"/>
          <p:nvPr/>
        </p:nvSpPr>
        <p:spPr>
          <a:xfrm>
            <a:off x="3026439" y="6647306"/>
            <a:ext cx="154529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wrap</a:t>
            </a:r>
            <a:endParaRPr dirty="0">
              <a:latin typeface="Gill Sans MT" panose="020B0502020104020203" pitchFamily="34" charset="77"/>
            </a:endParaRPr>
          </a:p>
        </p:txBody>
      </p:sp>
      <p:sp>
        <p:nvSpPr>
          <p:cNvPr id="138" name="mutter"/>
          <p:cNvSpPr txBox="1"/>
          <p:nvPr/>
        </p:nvSpPr>
        <p:spPr>
          <a:xfrm>
            <a:off x="8371354" y="3968985"/>
            <a:ext cx="1647887"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erase</a:t>
            </a:r>
            <a:endParaRPr b="1" dirty="0">
              <a:latin typeface="Gill Sans MT" panose="020B0502020104020203" pitchFamily="34" charset="77"/>
              <a:sym typeface="American Typewriter"/>
            </a:endParaRPr>
          </a:p>
        </p:txBody>
      </p:sp>
      <p:sp>
        <p:nvSpPr>
          <p:cNvPr id="139" name="unveil"/>
          <p:cNvSpPr txBox="1"/>
          <p:nvPr/>
        </p:nvSpPr>
        <p:spPr>
          <a:xfrm>
            <a:off x="8062490" y="5762838"/>
            <a:ext cx="228267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anxious</a:t>
            </a:r>
            <a:endParaRPr dirty="0">
              <a:latin typeface="Gill Sans MT" panose="020B0502020104020203" pitchFamily="34" charset="77"/>
              <a:sym typeface="American Typewriter"/>
            </a:endParaRPr>
          </a:p>
        </p:txBody>
      </p:sp>
      <p:sp>
        <p:nvSpPr>
          <p:cNvPr id="140" name="tolerate"/>
          <p:cNvSpPr txBox="1"/>
          <p:nvPr/>
        </p:nvSpPr>
        <p:spPr>
          <a:xfrm>
            <a:off x="8496238" y="3093860"/>
            <a:ext cx="160941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delay</a:t>
            </a:r>
            <a:endParaRPr dirty="0">
              <a:latin typeface="Gill Sans MT" panose="020B0502020104020203" pitchFamily="34" charset="77"/>
            </a:endParaRPr>
          </a:p>
        </p:txBody>
      </p:sp>
      <p:sp>
        <p:nvSpPr>
          <p:cNvPr id="141" name="fixation"/>
          <p:cNvSpPr txBox="1"/>
          <p:nvPr/>
        </p:nvSpPr>
        <p:spPr>
          <a:xfrm>
            <a:off x="7989840" y="4858000"/>
            <a:ext cx="241091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courage</a:t>
            </a:r>
            <a:endParaRPr dirty="0">
              <a:latin typeface="Gill Sans MT" panose="020B0502020104020203" pitchFamily="34" charset="77"/>
            </a:endParaRPr>
          </a:p>
        </p:txBody>
      </p:sp>
      <p:sp>
        <p:nvSpPr>
          <p:cNvPr id="142" name="rustle"/>
          <p:cNvSpPr txBox="1"/>
          <p:nvPr/>
        </p:nvSpPr>
        <p:spPr>
          <a:xfrm>
            <a:off x="8135783" y="6628256"/>
            <a:ext cx="2160849"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discard</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64758"/>
            <a:ext cx="2675845"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4800" b="1" i="0" u="none" strike="noStrike" dirty="0">
                <a:solidFill>
                  <a:srgbClr val="000000"/>
                </a:solidFill>
                <a:effectLst/>
                <a:latin typeface="Gill Sans MT" panose="020B0502020104020203" pitchFamily="34" charset="77"/>
              </a:rPr>
              <a:t>cling</a:t>
            </a:r>
            <a:endPar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94380" y="17181"/>
            <a:ext cx="562814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cling</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536036" y="5203194"/>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deal</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77C755C9-B5DC-AD06-CB0F-9028CEA7CFB0}"/>
              </a:ext>
            </a:extLst>
          </p:cNvPr>
          <p:cNvPicPr>
            <a:picLocks noChangeAspect="1"/>
          </p:cNvPicPr>
          <p:nvPr/>
        </p:nvPicPr>
        <p:blipFill>
          <a:blip r:embed="rId4"/>
          <a:stretch>
            <a:fillRect/>
          </a:stretch>
        </p:blipFill>
        <p:spPr>
          <a:xfrm>
            <a:off x="8213157" y="602862"/>
            <a:ext cx="3251200" cy="3251200"/>
          </a:xfrm>
          <a:prstGeom prst="rect">
            <a:avLst/>
          </a:prstGeom>
        </p:spPr>
      </p:pic>
      <p:pic>
        <p:nvPicPr>
          <p:cNvPr id="4" name="Picture 3">
            <a:extLst>
              <a:ext uri="{FF2B5EF4-FFF2-40B4-BE49-F238E27FC236}">
                <a16:creationId xmlns:a16="http://schemas.microsoft.com/office/drawing/2014/main" id="{083A7434-F82E-01E8-7C02-4BCF6388D560}"/>
              </a:ext>
            </a:extLst>
          </p:cNvPr>
          <p:cNvPicPr>
            <a:picLocks noChangeAspect="1"/>
          </p:cNvPicPr>
          <p:nvPr/>
        </p:nvPicPr>
        <p:blipFill>
          <a:blip r:embed="rId5"/>
          <a:stretch>
            <a:fillRect/>
          </a:stretch>
        </p:blipFill>
        <p:spPr>
          <a:xfrm>
            <a:off x="1819900" y="5774544"/>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85474" y="0"/>
            <a:ext cx="5977598"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glum</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25973" y="4818186"/>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mutter</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3DEAA754-FCB3-F395-7A94-BD4960FDD615}"/>
              </a:ext>
            </a:extLst>
          </p:cNvPr>
          <p:cNvPicPr>
            <a:picLocks noChangeAspect="1"/>
          </p:cNvPicPr>
          <p:nvPr/>
        </p:nvPicPr>
        <p:blipFill>
          <a:blip r:embed="rId4"/>
          <a:stretch>
            <a:fillRect/>
          </a:stretch>
        </p:blipFill>
        <p:spPr>
          <a:xfrm>
            <a:off x="8389398" y="602862"/>
            <a:ext cx="3251200" cy="3251200"/>
          </a:xfrm>
          <a:prstGeom prst="rect">
            <a:avLst/>
          </a:prstGeom>
        </p:spPr>
      </p:pic>
      <p:pic>
        <p:nvPicPr>
          <p:cNvPr id="4" name="Picture 3">
            <a:extLst>
              <a:ext uri="{FF2B5EF4-FFF2-40B4-BE49-F238E27FC236}">
                <a16:creationId xmlns:a16="http://schemas.microsoft.com/office/drawing/2014/main" id="{A1B5D3DE-9D9C-21A3-94B4-C63D5FCAA34B}"/>
              </a:ext>
            </a:extLst>
          </p:cNvPr>
          <p:cNvPicPr>
            <a:picLocks noChangeAspect="1"/>
          </p:cNvPicPr>
          <p:nvPr/>
        </p:nvPicPr>
        <p:blipFill>
          <a:blip r:embed="rId5"/>
          <a:stretch>
            <a:fillRect/>
          </a:stretch>
        </p:blipFill>
        <p:spPr>
          <a:xfrm>
            <a:off x="518014" y="5486353"/>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36450" y="-336252"/>
            <a:ext cx="6360717"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wrap</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861423" y="5136914"/>
            <a:ext cx="1234608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delay</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B6DCE0E6-85D3-A1DA-10A9-2736D639C103}"/>
              </a:ext>
            </a:extLst>
          </p:cNvPr>
          <p:cNvPicPr>
            <a:picLocks noChangeAspect="1"/>
          </p:cNvPicPr>
          <p:nvPr/>
        </p:nvPicPr>
        <p:blipFill>
          <a:blip r:embed="rId4"/>
          <a:stretch>
            <a:fillRect/>
          </a:stretch>
        </p:blipFill>
        <p:spPr>
          <a:xfrm>
            <a:off x="8750479" y="602862"/>
            <a:ext cx="3251200" cy="3251200"/>
          </a:xfrm>
          <a:prstGeom prst="rect">
            <a:avLst/>
          </a:prstGeom>
        </p:spPr>
      </p:pic>
      <p:pic>
        <p:nvPicPr>
          <p:cNvPr id="4" name="Picture 3">
            <a:extLst>
              <a:ext uri="{FF2B5EF4-FFF2-40B4-BE49-F238E27FC236}">
                <a16:creationId xmlns:a16="http://schemas.microsoft.com/office/drawing/2014/main" id="{F71D39F6-14D7-4C6D-861F-38D5F67CECBD}"/>
              </a:ext>
            </a:extLst>
          </p:cNvPr>
          <p:cNvPicPr>
            <a:picLocks noChangeAspect="1"/>
          </p:cNvPicPr>
          <p:nvPr/>
        </p:nvPicPr>
        <p:blipFill>
          <a:blip r:embed="rId5"/>
          <a:stretch>
            <a:fillRect/>
          </a:stretch>
        </p:blipFill>
        <p:spPr>
          <a:xfrm>
            <a:off x="1149972" y="5799223"/>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38385" y="0"/>
            <a:ext cx="6740628"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erase</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49163" y="5367989"/>
            <a:ext cx="9855034"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courage</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2828729B-1585-15A3-82CB-ACD5EA7B1199}"/>
              </a:ext>
            </a:extLst>
          </p:cNvPr>
          <p:cNvPicPr>
            <a:picLocks noChangeAspect="1"/>
          </p:cNvPicPr>
          <p:nvPr/>
        </p:nvPicPr>
        <p:blipFill>
          <a:blip r:embed="rId4"/>
          <a:stretch>
            <a:fillRect/>
          </a:stretch>
        </p:blipFill>
        <p:spPr>
          <a:xfrm>
            <a:off x="8791402" y="602862"/>
            <a:ext cx="3251200" cy="3251200"/>
          </a:xfrm>
          <a:prstGeom prst="rect">
            <a:avLst/>
          </a:prstGeom>
        </p:spPr>
      </p:pic>
      <p:pic>
        <p:nvPicPr>
          <p:cNvPr id="4" name="Picture 3">
            <a:extLst>
              <a:ext uri="{FF2B5EF4-FFF2-40B4-BE49-F238E27FC236}">
                <a16:creationId xmlns:a16="http://schemas.microsoft.com/office/drawing/2014/main" id="{888CF0DB-97A3-406C-D5E0-9438C7D448A9}"/>
              </a:ext>
            </a:extLst>
          </p:cNvPr>
          <p:cNvPicPr>
            <a:picLocks noChangeAspect="1"/>
          </p:cNvPicPr>
          <p:nvPr/>
        </p:nvPicPr>
        <p:blipFill>
          <a:blip r:embed="rId5"/>
          <a:stretch>
            <a:fillRect/>
          </a:stretch>
        </p:blipFill>
        <p:spPr>
          <a:xfrm>
            <a:off x="477529" y="5694869"/>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07533" y="-6032062"/>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570577" y="534564"/>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anxious</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13167" y="5716740"/>
            <a:ext cx="1028859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discard</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DABBAE24-9AC0-5E98-F3CF-6D97DFBB3B42}"/>
              </a:ext>
            </a:extLst>
          </p:cNvPr>
          <p:cNvPicPr>
            <a:picLocks noChangeAspect="1"/>
          </p:cNvPicPr>
          <p:nvPr/>
        </p:nvPicPr>
        <p:blipFill>
          <a:blip r:embed="rId4"/>
          <a:stretch>
            <a:fillRect/>
          </a:stretch>
        </p:blipFill>
        <p:spPr>
          <a:xfrm>
            <a:off x="9579749" y="578252"/>
            <a:ext cx="3251200" cy="3251200"/>
          </a:xfrm>
          <a:prstGeom prst="rect">
            <a:avLst/>
          </a:prstGeom>
        </p:spPr>
      </p:pic>
      <p:pic>
        <p:nvPicPr>
          <p:cNvPr id="4" name="Picture 3">
            <a:extLst>
              <a:ext uri="{FF2B5EF4-FFF2-40B4-BE49-F238E27FC236}">
                <a16:creationId xmlns:a16="http://schemas.microsoft.com/office/drawing/2014/main" id="{633B15C8-81D4-CE18-1C28-F9C649CC3C7B}"/>
              </a:ext>
            </a:extLst>
          </p:cNvPr>
          <p:cNvPicPr>
            <a:picLocks noChangeAspect="1"/>
          </p:cNvPicPr>
          <p:nvPr/>
        </p:nvPicPr>
        <p:blipFill>
          <a:blip r:embed="rId5"/>
          <a:stretch>
            <a:fillRect/>
          </a:stretch>
        </p:blipFill>
        <p:spPr>
          <a:xfrm>
            <a:off x="613885" y="5726925"/>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84854" y="251049"/>
            <a:ext cx="660437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ea typeface="Ayuthaya" pitchFamily="2" charset="-34"/>
                <a:cs typeface="Futura Medium" panose="020B0602020204020303" pitchFamily="34" charset="-79"/>
              </a:rPr>
              <a:t>cling</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42314" y="5535827"/>
            <a:ext cx="1024433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deal</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5008743E-A6E1-3F49-1706-27647B0A59B9}"/>
              </a:ext>
            </a:extLst>
          </p:cNvPr>
          <p:cNvPicPr>
            <a:picLocks noChangeAspect="1"/>
          </p:cNvPicPr>
          <p:nvPr/>
        </p:nvPicPr>
        <p:blipFill>
          <a:blip r:embed="rId4"/>
          <a:stretch>
            <a:fillRect/>
          </a:stretch>
        </p:blipFill>
        <p:spPr>
          <a:xfrm>
            <a:off x="8407327" y="604617"/>
            <a:ext cx="3251200" cy="3251200"/>
          </a:xfrm>
          <a:prstGeom prst="rect">
            <a:avLst/>
          </a:prstGeom>
        </p:spPr>
      </p:pic>
      <p:pic>
        <p:nvPicPr>
          <p:cNvPr id="4" name="Picture 3">
            <a:extLst>
              <a:ext uri="{FF2B5EF4-FFF2-40B4-BE49-F238E27FC236}">
                <a16:creationId xmlns:a16="http://schemas.microsoft.com/office/drawing/2014/main" id="{CF26AC4C-8495-9265-3D4F-8C7B91F3B73B}"/>
              </a:ext>
            </a:extLst>
          </p:cNvPr>
          <p:cNvPicPr>
            <a:picLocks noChangeAspect="1"/>
          </p:cNvPicPr>
          <p:nvPr/>
        </p:nvPicPr>
        <p:blipFill>
          <a:blip r:embed="rId5"/>
          <a:stretch>
            <a:fillRect/>
          </a:stretch>
        </p:blipFill>
        <p:spPr>
          <a:xfrm>
            <a:off x="1233643" y="5724319"/>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97873" y="135839"/>
            <a:ext cx="679513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glum</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66653" y="5366401"/>
            <a:ext cx="1041922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mutter</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29656021-D71C-3BFD-49A5-0D940D7556F7}"/>
              </a:ext>
            </a:extLst>
          </p:cNvPr>
          <p:cNvPicPr>
            <a:picLocks noChangeAspect="1"/>
          </p:cNvPicPr>
          <p:nvPr/>
        </p:nvPicPr>
        <p:blipFill>
          <a:blip r:embed="rId4"/>
          <a:stretch>
            <a:fillRect/>
          </a:stretch>
        </p:blipFill>
        <p:spPr>
          <a:xfrm>
            <a:off x="8669785" y="602862"/>
            <a:ext cx="3251200" cy="3251200"/>
          </a:xfrm>
          <a:prstGeom prst="rect">
            <a:avLst/>
          </a:prstGeom>
        </p:spPr>
      </p:pic>
      <p:pic>
        <p:nvPicPr>
          <p:cNvPr id="4" name="Picture 3">
            <a:extLst>
              <a:ext uri="{FF2B5EF4-FFF2-40B4-BE49-F238E27FC236}">
                <a16:creationId xmlns:a16="http://schemas.microsoft.com/office/drawing/2014/main" id="{0C9ACA0C-49E3-8C15-6488-5B9A335BD51D}"/>
              </a:ext>
            </a:extLst>
          </p:cNvPr>
          <p:cNvPicPr>
            <a:picLocks noChangeAspect="1"/>
          </p:cNvPicPr>
          <p:nvPr/>
        </p:nvPicPr>
        <p:blipFill>
          <a:blip r:embed="rId5"/>
          <a:stretch>
            <a:fillRect/>
          </a:stretch>
        </p:blipFill>
        <p:spPr>
          <a:xfrm>
            <a:off x="797505" y="5468487"/>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09909" y="-26627"/>
            <a:ext cx="7295267"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wrap</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819900" y="5716738"/>
            <a:ext cx="1234608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delay</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4380EBC1-9C96-D6CD-261D-BBC69BC4B667}"/>
              </a:ext>
            </a:extLst>
          </p:cNvPr>
          <p:cNvPicPr>
            <a:picLocks noChangeAspect="1"/>
          </p:cNvPicPr>
          <p:nvPr/>
        </p:nvPicPr>
        <p:blipFill>
          <a:blip r:embed="rId4"/>
          <a:stretch>
            <a:fillRect/>
          </a:stretch>
        </p:blipFill>
        <p:spPr>
          <a:xfrm>
            <a:off x="9005176" y="473186"/>
            <a:ext cx="3251200" cy="3251200"/>
          </a:xfrm>
          <a:prstGeom prst="rect">
            <a:avLst/>
          </a:prstGeom>
        </p:spPr>
      </p:pic>
      <p:pic>
        <p:nvPicPr>
          <p:cNvPr id="4" name="Picture 3">
            <a:extLst>
              <a:ext uri="{FF2B5EF4-FFF2-40B4-BE49-F238E27FC236}">
                <a16:creationId xmlns:a16="http://schemas.microsoft.com/office/drawing/2014/main" id="{AB437216-6318-3651-9DF3-A75E998BCAA4}"/>
              </a:ext>
            </a:extLst>
          </p:cNvPr>
          <p:cNvPicPr>
            <a:picLocks noChangeAspect="1"/>
          </p:cNvPicPr>
          <p:nvPr/>
        </p:nvPicPr>
        <p:blipFill>
          <a:blip r:embed="rId5"/>
          <a:stretch>
            <a:fillRect/>
          </a:stretch>
        </p:blipFill>
        <p:spPr>
          <a:xfrm>
            <a:off x="1033414" y="5761811"/>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820008" y="2334468"/>
            <a:ext cx="143629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cling</a:t>
            </a:r>
            <a:r>
              <a:rPr lang="en-GB" b="1" dirty="0">
                <a:latin typeface="Gill Sans MT" panose="020B0502020104020203" pitchFamily="34" charset="77"/>
                <a:sym typeface="American Typewriter"/>
              </a:rPr>
              <a:t>	</a:t>
            </a:r>
            <a:endParaRPr b="1" dirty="0">
              <a:latin typeface="Gill Sans MT" panose="020B0502020104020203" pitchFamily="34" charset="77"/>
              <a:sym typeface="American Typewriter"/>
            </a:endParaRPr>
          </a:p>
        </p:txBody>
      </p:sp>
      <p:sp>
        <p:nvSpPr>
          <p:cNvPr id="134" name="office"/>
          <p:cNvSpPr txBox="1"/>
          <p:nvPr/>
        </p:nvSpPr>
        <p:spPr>
          <a:xfrm>
            <a:off x="5913176" y="3191113"/>
            <a:ext cx="1295227"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deal</a:t>
            </a:r>
            <a:endParaRPr dirty="0">
              <a:latin typeface="Gill Sans MT" panose="020B0502020104020203" pitchFamily="34" charset="77"/>
            </a:endParaRPr>
          </a:p>
        </p:txBody>
      </p:sp>
      <p:sp>
        <p:nvSpPr>
          <p:cNvPr id="135" name="spare"/>
          <p:cNvSpPr txBox="1"/>
          <p:nvPr/>
        </p:nvSpPr>
        <p:spPr>
          <a:xfrm>
            <a:off x="5784926" y="4040712"/>
            <a:ext cx="155170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glum</a:t>
            </a:r>
            <a:endParaRPr b="1" dirty="0">
              <a:latin typeface="Gill Sans MT" panose="020B0502020104020203" pitchFamily="34" charset="77"/>
              <a:sym typeface="American Typewriter"/>
            </a:endParaRPr>
          </a:p>
        </p:txBody>
      </p:sp>
      <p:sp>
        <p:nvSpPr>
          <p:cNvPr id="136" name="chipped"/>
          <p:cNvSpPr txBox="1"/>
          <p:nvPr/>
        </p:nvSpPr>
        <p:spPr>
          <a:xfrm>
            <a:off x="5477158" y="4966512"/>
            <a:ext cx="2167260"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mutter</a:t>
            </a:r>
            <a:endParaRPr dirty="0">
              <a:latin typeface="Gill Sans MT" panose="020B0502020104020203" pitchFamily="34" charset="77"/>
            </a:endParaRPr>
          </a:p>
        </p:txBody>
      </p:sp>
      <p:sp>
        <p:nvSpPr>
          <p:cNvPr id="137" name="lift"/>
          <p:cNvSpPr txBox="1"/>
          <p:nvPr/>
        </p:nvSpPr>
        <p:spPr>
          <a:xfrm>
            <a:off x="5788142" y="5837064"/>
            <a:ext cx="154529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wrap</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329360" y="94906"/>
            <a:ext cx="985503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erase</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11012" y="5887012"/>
            <a:ext cx="9855034"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courage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4DA5E413-A3E8-2A88-A1F2-35BDCE9AFE0F}"/>
              </a:ext>
            </a:extLst>
          </p:cNvPr>
          <p:cNvPicPr>
            <a:picLocks noChangeAspect="1"/>
          </p:cNvPicPr>
          <p:nvPr/>
        </p:nvPicPr>
        <p:blipFill>
          <a:blip r:embed="rId4"/>
          <a:stretch>
            <a:fillRect/>
          </a:stretch>
        </p:blipFill>
        <p:spPr>
          <a:xfrm>
            <a:off x="9214846" y="602862"/>
            <a:ext cx="3251200" cy="3251200"/>
          </a:xfrm>
          <a:prstGeom prst="rect">
            <a:avLst/>
          </a:prstGeom>
        </p:spPr>
      </p:pic>
      <p:pic>
        <p:nvPicPr>
          <p:cNvPr id="4" name="Picture 3">
            <a:extLst>
              <a:ext uri="{FF2B5EF4-FFF2-40B4-BE49-F238E27FC236}">
                <a16:creationId xmlns:a16="http://schemas.microsoft.com/office/drawing/2014/main" id="{0A1738B2-2168-F1CF-94AB-ED718505292F}"/>
              </a:ext>
            </a:extLst>
          </p:cNvPr>
          <p:cNvPicPr>
            <a:picLocks noChangeAspect="1"/>
          </p:cNvPicPr>
          <p:nvPr/>
        </p:nvPicPr>
        <p:blipFill>
          <a:blip r:embed="rId5"/>
          <a:stretch>
            <a:fillRect/>
          </a:stretch>
        </p:blipFill>
        <p:spPr>
          <a:xfrm>
            <a:off x="448889" y="5724319"/>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9181748" y="-6298711"/>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94548" y="788836"/>
            <a:ext cx="1199989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anxious</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84217" y="6072387"/>
            <a:ext cx="10288591"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discard</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2FC10667-24AE-D2C6-4DC0-67893AD1FA36}"/>
              </a:ext>
            </a:extLst>
          </p:cNvPr>
          <p:cNvPicPr>
            <a:picLocks noChangeAspect="1"/>
          </p:cNvPicPr>
          <p:nvPr/>
        </p:nvPicPr>
        <p:blipFill>
          <a:blip r:embed="rId4"/>
          <a:stretch>
            <a:fillRect/>
          </a:stretch>
        </p:blipFill>
        <p:spPr>
          <a:xfrm>
            <a:off x="9057608" y="602862"/>
            <a:ext cx="3251200" cy="3251200"/>
          </a:xfrm>
          <a:prstGeom prst="rect">
            <a:avLst/>
          </a:prstGeom>
        </p:spPr>
      </p:pic>
      <p:pic>
        <p:nvPicPr>
          <p:cNvPr id="4" name="Picture 3">
            <a:extLst>
              <a:ext uri="{FF2B5EF4-FFF2-40B4-BE49-F238E27FC236}">
                <a16:creationId xmlns:a16="http://schemas.microsoft.com/office/drawing/2014/main" id="{9748114F-56DF-4E2D-8FAE-4CF66C0326C5}"/>
              </a:ext>
            </a:extLst>
          </p:cNvPr>
          <p:cNvPicPr>
            <a:picLocks noChangeAspect="1"/>
          </p:cNvPicPr>
          <p:nvPr/>
        </p:nvPicPr>
        <p:blipFill>
          <a:blip r:embed="rId5"/>
          <a:stretch>
            <a:fillRect/>
          </a:stretch>
        </p:blipFill>
        <p:spPr>
          <a:xfrm>
            <a:off x="826031" y="5775356"/>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736897" y="3425812"/>
            <a:ext cx="1647887"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erase</a:t>
            </a:r>
            <a:endParaRPr b="1" dirty="0">
              <a:latin typeface="Gill Sans MT" panose="020B0502020104020203" pitchFamily="34" charset="77"/>
              <a:sym typeface="American Typewriter"/>
            </a:endParaRPr>
          </a:p>
        </p:txBody>
      </p:sp>
      <p:sp>
        <p:nvSpPr>
          <p:cNvPr id="140" name="tolerate"/>
          <p:cNvSpPr txBox="1"/>
          <p:nvPr/>
        </p:nvSpPr>
        <p:spPr>
          <a:xfrm>
            <a:off x="5756123" y="2529859"/>
            <a:ext cx="160941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delay</a:t>
            </a:r>
            <a:endParaRPr dirty="0">
              <a:latin typeface="Gill Sans MT" panose="020B0502020104020203" pitchFamily="34" charset="77"/>
            </a:endParaRPr>
          </a:p>
        </p:txBody>
      </p:sp>
      <p:sp>
        <p:nvSpPr>
          <p:cNvPr id="141" name="fixation"/>
          <p:cNvSpPr txBox="1"/>
          <p:nvPr/>
        </p:nvSpPr>
        <p:spPr>
          <a:xfrm>
            <a:off x="5355381" y="4288111"/>
            <a:ext cx="241091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courage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361170" y="5195811"/>
            <a:ext cx="228267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anxious</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422101" y="6004340"/>
            <a:ext cx="2160849"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discard</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48358" y="1309202"/>
            <a:ext cx="172162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cling</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348811" y="4231027"/>
            <a:ext cx="6705921"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cling to someone or something, you hold onto them tightly.</a:t>
            </a:r>
          </a:p>
        </p:txBody>
      </p:sp>
      <p:sp>
        <p:nvSpPr>
          <p:cNvPr id="155" name="The was a tear in Freddie’s new school jumper."/>
          <p:cNvSpPr txBox="1"/>
          <p:nvPr/>
        </p:nvSpPr>
        <p:spPr>
          <a:xfrm>
            <a:off x="-32634" y="659526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Carla had to </a:t>
            </a:r>
            <a:r>
              <a:rPr lang="en-GB" b="1" dirty="0"/>
              <a:t>cling</a:t>
            </a:r>
            <a:r>
              <a:rPr lang="en-GB" dirty="0"/>
              <a:t> to the door handle to stop it closing.</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cling</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1021632919"/>
              </p:ext>
            </p:extLst>
          </p:nvPr>
        </p:nvGraphicFramePr>
        <p:xfrm>
          <a:off x="52520" y="7648752"/>
          <a:ext cx="12914533" cy="1804446"/>
        </p:xfrm>
        <a:graphic>
          <a:graphicData uri="http://schemas.openxmlformats.org/drawingml/2006/table">
            <a:tbl>
              <a:tblPr firstRow="1" bandRow="1">
                <a:tableStyleId>{5940675A-B579-460E-94D1-54222C63F5DA}</a:tableStyleId>
              </a:tblPr>
              <a:tblGrid>
                <a:gridCol w="2877188">
                  <a:extLst>
                    <a:ext uri="{9D8B030D-6E8A-4147-A177-3AD203B41FA5}">
                      <a16:colId xmlns:a16="http://schemas.microsoft.com/office/drawing/2014/main" val="1062734036"/>
                    </a:ext>
                  </a:extLst>
                </a:gridCol>
                <a:gridCol w="2877188">
                  <a:extLst>
                    <a:ext uri="{9D8B030D-6E8A-4147-A177-3AD203B41FA5}">
                      <a16:colId xmlns:a16="http://schemas.microsoft.com/office/drawing/2014/main" val="2844254734"/>
                    </a:ext>
                  </a:extLst>
                </a:gridCol>
                <a:gridCol w="2877188">
                  <a:extLst>
                    <a:ext uri="{9D8B030D-6E8A-4147-A177-3AD203B41FA5}">
                      <a16:colId xmlns:a16="http://schemas.microsoft.com/office/drawing/2014/main" val="277516935"/>
                    </a:ext>
                  </a:extLst>
                </a:gridCol>
                <a:gridCol w="1405781">
                  <a:extLst>
                    <a:ext uri="{9D8B030D-6E8A-4147-A177-3AD203B41FA5}">
                      <a16:colId xmlns:a16="http://schemas.microsoft.com/office/drawing/2014/main" val="2209242225"/>
                    </a:ext>
                  </a:extLst>
                </a:gridCol>
                <a:gridCol w="287718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clasp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firmly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clutch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unfasten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desperately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47EA8A89-1932-5039-4606-074B49B62B10}"/>
              </a:ext>
            </a:extLst>
          </p:cNvPr>
          <p:cNvPicPr>
            <a:picLocks noChangeAspect="1"/>
          </p:cNvPicPr>
          <p:nvPr/>
        </p:nvPicPr>
        <p:blipFill>
          <a:blip r:embed="rId3"/>
          <a:stretch>
            <a:fillRect/>
          </a:stretch>
        </p:blipFill>
        <p:spPr>
          <a:xfrm>
            <a:off x="8608049" y="2792760"/>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24511" y="1309202"/>
            <a:ext cx="15693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deal</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 / 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41997" y="4041015"/>
            <a:ext cx="6719548"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make a deal, do a deal, or cut a deal, you complete an agreement or an arrangement with someone, especially in business.</a:t>
            </a:r>
          </a:p>
        </p:txBody>
      </p:sp>
      <p:sp>
        <p:nvSpPr>
          <p:cNvPr id="155" name="The was a tear in Freddie’s new school jumper."/>
          <p:cNvSpPr txBox="1"/>
          <p:nvPr/>
        </p:nvSpPr>
        <p:spPr>
          <a:xfrm>
            <a:off x="0" y="673415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Ms Till made a fair </a:t>
            </a:r>
            <a:r>
              <a:rPr lang="en-GB" sz="4000" b="1" dirty="0">
                <a:latin typeface="Gill Sans MT" panose="020B0502020104020203" pitchFamily="34" charset="77"/>
              </a:rPr>
              <a:t>deal</a:t>
            </a:r>
            <a:r>
              <a:rPr lang="en-GB" sz="4000" dirty="0">
                <a:latin typeface="Gill Sans MT" panose="020B0502020104020203" pitchFamily="34" charset="77"/>
              </a:rPr>
              <a:t> with the class for extra play time.</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deal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158157970"/>
              </p:ext>
            </p:extLst>
          </p:nvPr>
        </p:nvGraphicFramePr>
        <p:xfrm>
          <a:off x="5110" y="7635480"/>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contact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disagreement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pledge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refusal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poorly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E218C963-3FCA-7E25-1F23-FFDF1199854A}"/>
              </a:ext>
            </a:extLst>
          </p:cNvPr>
          <p:cNvPicPr>
            <a:picLocks noChangeAspect="1"/>
          </p:cNvPicPr>
          <p:nvPr/>
        </p:nvPicPr>
        <p:blipFill>
          <a:blip r:embed="rId4"/>
          <a:stretch>
            <a:fillRect/>
          </a:stretch>
        </p:blipFill>
        <p:spPr>
          <a:xfrm>
            <a:off x="8799568" y="2963466"/>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97070" y="1309202"/>
            <a:ext cx="182421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glum</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8906" y="4045482"/>
            <a:ext cx="7596688"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Someone who is glum is sad and quiet because they are disappointed or unhappy about something.</a:t>
            </a:r>
          </a:p>
        </p:txBody>
      </p:sp>
      <p:sp>
        <p:nvSpPr>
          <p:cNvPr id="155" name="The was a tear in Freddie’s new school jumper."/>
          <p:cNvSpPr txBox="1"/>
          <p:nvPr/>
        </p:nvSpPr>
        <p:spPr>
          <a:xfrm>
            <a:off x="19713" y="668835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Jill looked </a:t>
            </a:r>
            <a:r>
              <a:rPr lang="en-GB" b="1" dirty="0"/>
              <a:t>glum</a:t>
            </a:r>
            <a:r>
              <a:rPr lang="en-GB" dirty="0"/>
              <a:t>.</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glum</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74047"/>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1463725577"/>
              </p:ext>
            </p:extLst>
          </p:nvPr>
        </p:nvGraphicFramePr>
        <p:xfrm>
          <a:off x="5110" y="767280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depressed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cheerful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look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morose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happy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visibly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5ECBE8F2-2437-DFD3-26FE-1484315F5D06}"/>
              </a:ext>
            </a:extLst>
          </p:cNvPr>
          <p:cNvPicPr>
            <a:picLocks noChangeAspect="1"/>
          </p:cNvPicPr>
          <p:nvPr/>
        </p:nvPicPr>
        <p:blipFill>
          <a:blip r:embed="rId4"/>
          <a:stretch>
            <a:fillRect/>
          </a:stretch>
        </p:blipFill>
        <p:spPr>
          <a:xfrm>
            <a:off x="8667208" y="2979571"/>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9" y="358710"/>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96351" y="1309202"/>
            <a:ext cx="26257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mutter</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734461"/>
            <a:ext cx="13127900"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Bo </a:t>
            </a:r>
            <a:r>
              <a:rPr lang="en-GB" b="1" dirty="0"/>
              <a:t>muttered</a:t>
            </a:r>
            <a:r>
              <a:rPr lang="en-GB" dirty="0"/>
              <a:t> the answer under his breath during the quiz.</a:t>
            </a:r>
            <a:endParaRPr lang="en-GB"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mut-ter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96152083"/>
              </p:ext>
            </p:extLst>
          </p:nvPr>
        </p:nvGraphicFramePr>
        <p:xfrm>
          <a:off x="5110" y="7614199"/>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complain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speak clearly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butter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soft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groan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flutter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nervously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01264C2-F10B-A199-AB4C-620311D29941}"/>
              </a:ext>
            </a:extLst>
          </p:cNvPr>
          <p:cNvSpPr txBox="1"/>
          <p:nvPr/>
        </p:nvSpPr>
        <p:spPr>
          <a:xfrm flipH="1">
            <a:off x="325321" y="4024908"/>
            <a:ext cx="7725476"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mutter, you speak very quietly so that you cannot easily be heard, often because you are complaining about something.</a:t>
            </a:r>
          </a:p>
        </p:txBody>
      </p:sp>
      <p:pic>
        <p:nvPicPr>
          <p:cNvPr id="3" name="Picture 2">
            <a:extLst>
              <a:ext uri="{FF2B5EF4-FFF2-40B4-BE49-F238E27FC236}">
                <a16:creationId xmlns:a16="http://schemas.microsoft.com/office/drawing/2014/main" id="{F2BB627C-7CED-27DF-64D5-2C38006D64CD}"/>
              </a:ext>
            </a:extLst>
          </p:cNvPr>
          <p:cNvPicPr>
            <a:picLocks noChangeAspect="1"/>
          </p:cNvPicPr>
          <p:nvPr/>
        </p:nvPicPr>
        <p:blipFill>
          <a:blip r:embed="rId4"/>
          <a:stretch>
            <a:fillRect/>
          </a:stretch>
        </p:blipFill>
        <p:spPr>
          <a:xfrm>
            <a:off x="9027793" y="2940330"/>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9" y="358710"/>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71784" y="1304757"/>
            <a:ext cx="193642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wrap</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05019" y="4136906"/>
            <a:ext cx="6649949"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When you wrap something such as a piece of paper or cloth round another thing, you put it around it.</a:t>
            </a:r>
          </a:p>
        </p:txBody>
      </p:sp>
      <p:sp>
        <p:nvSpPr>
          <p:cNvPr id="155" name="The was a tear in Freddie’s new school jumper."/>
          <p:cNvSpPr txBox="1"/>
          <p:nvPr/>
        </p:nvSpPr>
        <p:spPr>
          <a:xfrm>
            <a:off x="58004" y="670153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Diya used tape to </a:t>
            </a:r>
            <a:r>
              <a:rPr lang="en-GB" b="1" dirty="0"/>
              <a:t>wrap</a:t>
            </a:r>
            <a:r>
              <a:rPr lang="en-GB" dirty="0"/>
              <a:t> the gift for Mrs Tate.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07074" y="2207203"/>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wrap</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90657324"/>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bind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loosen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map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swaddle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release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trap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CA436D66-3C27-4057-282C-CF7D51ECCDD1}"/>
              </a:ext>
            </a:extLst>
          </p:cNvPr>
          <p:cNvPicPr>
            <a:picLocks noChangeAspect="1"/>
          </p:cNvPicPr>
          <p:nvPr/>
        </p:nvPicPr>
        <p:blipFill>
          <a:blip r:embed="rId4"/>
          <a:stretch>
            <a:fillRect/>
          </a:stretch>
        </p:blipFill>
        <p:spPr>
          <a:xfrm>
            <a:off x="8792362" y="2729245"/>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44984</TotalTime>
  <Words>1353</Words>
  <Application>Microsoft Macintosh PowerPoint</Application>
  <PresentationFormat>Custom</PresentationFormat>
  <Paragraphs>355</Paragraphs>
  <Slides>31</Slides>
  <Notes>30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1376</cp:revision>
  <dcterms:modified xsi:type="dcterms:W3CDTF">2025-03-03T08:40:19Z</dcterms:modified>
</cp:coreProperties>
</file>